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2" r:id="rId2"/>
    <p:sldId id="288" r:id="rId3"/>
    <p:sldId id="294" r:id="rId4"/>
    <p:sldId id="308" r:id="rId5"/>
    <p:sldId id="309" r:id="rId6"/>
    <p:sldId id="298" r:id="rId7"/>
    <p:sldId id="310" r:id="rId8"/>
    <p:sldId id="299" r:id="rId9"/>
    <p:sldId id="311" r:id="rId10"/>
  </p:sldIdLst>
  <p:sldSz cx="14039850" cy="9720263"/>
  <p:notesSz cx="9869488" cy="14295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F95959"/>
    <a:srgbClr val="F3F3F3"/>
    <a:srgbClr val="EEEEEE"/>
    <a:srgbClr val="FED4EA"/>
    <a:srgbClr val="E8FA7E"/>
    <a:srgbClr val="FA7E7E"/>
    <a:srgbClr val="EE8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12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989" y="1590794"/>
            <a:ext cx="11933873" cy="3384092"/>
          </a:xfrm>
        </p:spPr>
        <p:txBody>
          <a:bodyPr anchor="b"/>
          <a:lstStyle>
            <a:lvl1pPr algn="ctr">
              <a:defRPr sz="8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4981" y="5105389"/>
            <a:ext cx="10529888" cy="2346813"/>
          </a:xfrm>
        </p:spPr>
        <p:txBody>
          <a:bodyPr/>
          <a:lstStyle>
            <a:lvl1pPr marL="0" indent="0" algn="ctr">
              <a:buNone/>
              <a:defRPr sz="3402"/>
            </a:lvl1pPr>
            <a:lvl2pPr marL="648035" indent="0" algn="ctr">
              <a:buNone/>
              <a:defRPr sz="2835"/>
            </a:lvl2pPr>
            <a:lvl3pPr marL="1296071" indent="0" algn="ctr">
              <a:buNone/>
              <a:defRPr sz="2551"/>
            </a:lvl3pPr>
            <a:lvl4pPr marL="1944106" indent="0" algn="ctr">
              <a:buNone/>
              <a:defRPr sz="2268"/>
            </a:lvl4pPr>
            <a:lvl5pPr marL="2592141" indent="0" algn="ctr">
              <a:buNone/>
              <a:defRPr sz="2268"/>
            </a:lvl5pPr>
            <a:lvl6pPr marL="3240176" indent="0" algn="ctr">
              <a:buNone/>
              <a:defRPr sz="2268"/>
            </a:lvl6pPr>
            <a:lvl7pPr marL="3888212" indent="0" algn="ctr">
              <a:buNone/>
              <a:defRPr sz="2268"/>
            </a:lvl7pPr>
            <a:lvl8pPr marL="4536247" indent="0" algn="ctr">
              <a:buNone/>
              <a:defRPr sz="2268"/>
            </a:lvl8pPr>
            <a:lvl9pPr marL="5184282" indent="0" algn="ctr">
              <a:buNone/>
              <a:defRPr sz="226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123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6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7268" y="517514"/>
            <a:ext cx="3027343" cy="823747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5240" y="517514"/>
            <a:ext cx="8906530" cy="823747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29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657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928" y="2423318"/>
            <a:ext cx="12109371" cy="4043359"/>
          </a:xfrm>
        </p:spPr>
        <p:txBody>
          <a:bodyPr anchor="b"/>
          <a:lstStyle>
            <a:lvl1pPr>
              <a:defRPr sz="8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7928" y="6504929"/>
            <a:ext cx="12109371" cy="2126307"/>
          </a:xfrm>
        </p:spPr>
        <p:txBody>
          <a:bodyPr/>
          <a:lstStyle>
            <a:lvl1pPr marL="0" indent="0">
              <a:buNone/>
              <a:defRPr sz="3402">
                <a:solidFill>
                  <a:schemeClr val="tx1"/>
                </a:solidFill>
              </a:defRPr>
            </a:lvl1pPr>
            <a:lvl2pPr marL="648035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2pPr>
            <a:lvl3pPr marL="1296071" indent="0">
              <a:buNone/>
              <a:defRPr sz="2551">
                <a:solidFill>
                  <a:schemeClr val="tx1">
                    <a:tint val="75000"/>
                  </a:schemeClr>
                </a:solidFill>
              </a:defRPr>
            </a:lvl3pPr>
            <a:lvl4pPr marL="194410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4pPr>
            <a:lvl5pPr marL="2592141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5pPr>
            <a:lvl6pPr marL="324017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6pPr>
            <a:lvl7pPr marL="388821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7pPr>
            <a:lvl8pPr marL="4536247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8pPr>
            <a:lvl9pPr marL="518428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80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5240" y="2587570"/>
            <a:ext cx="5966936" cy="61674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07674" y="2587570"/>
            <a:ext cx="5966936" cy="61674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38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517516"/>
            <a:ext cx="12109371" cy="18788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7070" y="2382815"/>
            <a:ext cx="5939514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7070" y="3550596"/>
            <a:ext cx="5939514" cy="5222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107675" y="2382815"/>
            <a:ext cx="5968765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07675" y="3550596"/>
            <a:ext cx="5968765" cy="5222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595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78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554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648018"/>
            <a:ext cx="4528217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8765" y="1399540"/>
            <a:ext cx="7107674" cy="6907687"/>
          </a:xfrm>
        </p:spPr>
        <p:txBody>
          <a:bodyPr/>
          <a:lstStyle>
            <a:lvl1pPr>
              <a:defRPr sz="4536"/>
            </a:lvl1pPr>
            <a:lvl2pPr>
              <a:defRPr sz="3969"/>
            </a:lvl2pPr>
            <a:lvl3pPr>
              <a:defRPr sz="3402"/>
            </a:lvl3pPr>
            <a:lvl4pPr>
              <a:defRPr sz="2835"/>
            </a:lvl4pPr>
            <a:lvl5pPr>
              <a:defRPr sz="2835"/>
            </a:lvl5pPr>
            <a:lvl6pPr>
              <a:defRPr sz="2835"/>
            </a:lvl6pPr>
            <a:lvl7pPr>
              <a:defRPr sz="2835"/>
            </a:lvl7pPr>
            <a:lvl8pPr>
              <a:defRPr sz="2835"/>
            </a:lvl8pPr>
            <a:lvl9pPr>
              <a:defRPr sz="283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068" y="2916079"/>
            <a:ext cx="4528217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632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648018"/>
            <a:ext cx="4528217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68765" y="1399540"/>
            <a:ext cx="7107674" cy="6907687"/>
          </a:xfrm>
        </p:spPr>
        <p:txBody>
          <a:bodyPr anchor="t"/>
          <a:lstStyle>
            <a:lvl1pPr marL="0" indent="0">
              <a:buNone/>
              <a:defRPr sz="4536"/>
            </a:lvl1pPr>
            <a:lvl2pPr marL="648035" indent="0">
              <a:buNone/>
              <a:defRPr sz="3969"/>
            </a:lvl2pPr>
            <a:lvl3pPr marL="1296071" indent="0">
              <a:buNone/>
              <a:defRPr sz="3402"/>
            </a:lvl3pPr>
            <a:lvl4pPr marL="1944106" indent="0">
              <a:buNone/>
              <a:defRPr sz="2835"/>
            </a:lvl4pPr>
            <a:lvl5pPr marL="2592141" indent="0">
              <a:buNone/>
              <a:defRPr sz="2835"/>
            </a:lvl5pPr>
            <a:lvl6pPr marL="3240176" indent="0">
              <a:buNone/>
              <a:defRPr sz="2835"/>
            </a:lvl6pPr>
            <a:lvl7pPr marL="3888212" indent="0">
              <a:buNone/>
              <a:defRPr sz="2835"/>
            </a:lvl7pPr>
            <a:lvl8pPr marL="4536247" indent="0">
              <a:buNone/>
              <a:defRPr sz="2835"/>
            </a:lvl8pPr>
            <a:lvl9pPr marL="5184282" indent="0">
              <a:buNone/>
              <a:defRPr sz="283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068" y="2916079"/>
            <a:ext cx="4528217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25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5240" y="517516"/>
            <a:ext cx="12109371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5240" y="2587570"/>
            <a:ext cx="12109371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5240" y="9009246"/>
            <a:ext cx="3158966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FDBCB-60AF-474D-8EB4-6EE99FEE008B}" type="datetimeFigureOut">
              <a:rPr kumimoji="1" lang="ja-JP" altLang="en-US" smtClean="0"/>
              <a:t>2021/2/18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50701" y="9009246"/>
            <a:ext cx="4738449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5644" y="9009246"/>
            <a:ext cx="3158966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87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96071" rtl="0" eaLnBrk="1" latinLnBrk="0" hangingPunct="1">
        <a:lnSpc>
          <a:spcPct val="90000"/>
        </a:lnSpc>
        <a:spcBef>
          <a:spcPct val="0"/>
        </a:spcBef>
        <a:buNone/>
        <a:defRPr kumimoji="1" sz="62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18" indent="-324018" algn="l" defTabSz="1296071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3969" kern="1200">
          <a:solidFill>
            <a:schemeClr val="tx1"/>
          </a:solidFill>
          <a:latin typeface="+mn-lt"/>
          <a:ea typeface="+mn-ea"/>
          <a:cs typeface="+mn-cs"/>
        </a:defRPr>
      </a:lvl1pPr>
      <a:lvl2pPr marL="97205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3402" kern="1200">
          <a:solidFill>
            <a:schemeClr val="tx1"/>
          </a:solidFill>
          <a:latin typeface="+mn-lt"/>
          <a:ea typeface="+mn-ea"/>
          <a:cs typeface="+mn-cs"/>
        </a:defRPr>
      </a:lvl2pPr>
      <a:lvl3pPr marL="1620088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26812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91615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564194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421222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860265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508300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1pPr>
      <a:lvl2pPr marL="648035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71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1944106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592141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240176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3888212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536247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184282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F8DBB8B-95AD-437A-B737-251D4EFA1292}"/>
              </a:ext>
            </a:extLst>
          </p:cNvPr>
          <p:cNvGrpSpPr/>
          <p:nvPr/>
        </p:nvGrpSpPr>
        <p:grpSpPr>
          <a:xfrm>
            <a:off x="323850" y="2829532"/>
            <a:ext cx="14953297" cy="3158717"/>
            <a:chOff x="323850" y="2829532"/>
            <a:chExt cx="14953297" cy="3158717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47E49658-A3A8-4F80-B17B-CE1C9560A3BB}"/>
                </a:ext>
              </a:extLst>
            </p:cNvPr>
            <p:cNvSpPr txBox="1"/>
            <p:nvPr/>
          </p:nvSpPr>
          <p:spPr>
            <a:xfrm>
              <a:off x="323850" y="3290471"/>
              <a:ext cx="137160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600" b="1" dirty="0">
                  <a:solidFill>
                    <a:schemeClr val="bg1"/>
                  </a:solidFill>
                </a:rPr>
                <a:t>進路について考えよう</a:t>
              </a:r>
              <a:r>
                <a:rPr kumimoji="1" lang="en-US" altLang="ja-JP" sz="9600" b="1" dirty="0">
                  <a:solidFill>
                    <a:schemeClr val="bg1"/>
                  </a:solidFill>
                </a:rPr>
                <a:t>Ⅰ</a:t>
              </a:r>
              <a:endParaRPr kumimoji="1" lang="ja-JP" altLang="en-US" sz="96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9C1A338D-8BBF-408F-8D4C-D4F99D09DCD7}"/>
                </a:ext>
              </a:extLst>
            </p:cNvPr>
            <p:cNvSpPr txBox="1"/>
            <p:nvPr/>
          </p:nvSpPr>
          <p:spPr>
            <a:xfrm>
              <a:off x="1195387" y="5341918"/>
              <a:ext cx="140817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ja-JP" sz="3600" b="1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―「将来こう在りたい自分」</a:t>
              </a:r>
              <a:r>
                <a:rPr lang="ja-JP" altLang="en-US" sz="3600" b="1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の姿をイメージしよう</a:t>
              </a:r>
              <a:r>
                <a:rPr lang="ja-JP" altLang="ja-JP" sz="3600" b="1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―</a:t>
              </a:r>
              <a:endParaRPr kumimoji="1" lang="ja-JP" altLang="en-US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FF7A61EE-D882-45F8-AC4D-031171C25087}"/>
                </a:ext>
              </a:extLst>
            </p:cNvPr>
            <p:cNvSpPr txBox="1"/>
            <p:nvPr/>
          </p:nvSpPr>
          <p:spPr>
            <a:xfrm>
              <a:off x="981075" y="2829532"/>
              <a:ext cx="1343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>
                  <a:solidFill>
                    <a:schemeClr val="bg1"/>
                  </a:solidFill>
                </a:rPr>
                <a:t>しんろ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7512926-E1A3-48F1-B0FD-6A8F8FCB867A}"/>
                </a:ext>
              </a:extLst>
            </p:cNvPr>
            <p:cNvSpPr txBox="1"/>
            <p:nvPr/>
          </p:nvSpPr>
          <p:spPr>
            <a:xfrm>
              <a:off x="7686675" y="2882179"/>
              <a:ext cx="1343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>
                  <a:solidFill>
                    <a:schemeClr val="bg1"/>
                  </a:solidFill>
                </a:rPr>
                <a:t>かんが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A8130AD-6EF6-40C1-B7B7-C1DEC957B7F4}"/>
                </a:ext>
              </a:extLst>
            </p:cNvPr>
            <p:cNvSpPr txBox="1"/>
            <p:nvPr/>
          </p:nvSpPr>
          <p:spPr>
            <a:xfrm>
              <a:off x="1945480" y="5046604"/>
              <a:ext cx="25384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しょうらい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A368F32C-9CC7-4A30-87F1-3E2E68FBF87F}"/>
                </a:ext>
              </a:extLst>
            </p:cNvPr>
            <p:cNvSpPr txBox="1"/>
            <p:nvPr/>
          </p:nvSpPr>
          <p:spPr>
            <a:xfrm>
              <a:off x="4110036" y="5014912"/>
              <a:ext cx="7477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あ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6654D92F-41F6-49A7-B3FE-B45F85C19902}"/>
                </a:ext>
              </a:extLst>
            </p:cNvPr>
            <p:cNvSpPr txBox="1"/>
            <p:nvPr/>
          </p:nvSpPr>
          <p:spPr>
            <a:xfrm>
              <a:off x="5910262" y="5038051"/>
              <a:ext cx="1109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4BDA85ED-9C28-4243-BD15-3749DB1E9208}"/>
                </a:ext>
              </a:extLst>
            </p:cNvPr>
            <p:cNvSpPr txBox="1"/>
            <p:nvPr/>
          </p:nvSpPr>
          <p:spPr>
            <a:xfrm>
              <a:off x="7502840" y="5038051"/>
              <a:ext cx="11096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すがた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5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A7C8002-C303-4A15-AC87-C0F1E80340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2655" y="0"/>
            <a:ext cx="14580395" cy="972026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7619E94-3259-4936-AAA1-56248319224C}"/>
              </a:ext>
            </a:extLst>
          </p:cNvPr>
          <p:cNvSpPr txBox="1"/>
          <p:nvPr/>
        </p:nvSpPr>
        <p:spPr>
          <a:xfrm>
            <a:off x="0" y="2177416"/>
            <a:ext cx="4819650" cy="1754326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  <a:effectLst>
            <a:outerShdw blurRad="330200" dist="381000" dir="3540000" sx="102000" sy="102000" algn="tl" rotWithShape="0">
              <a:prstClr val="black">
                <a:alpha val="63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kumimoji="1" lang="en-US" altLang="ja-JP" sz="5400" b="1" dirty="0">
              <a:solidFill>
                <a:schemeClr val="bg1"/>
              </a:solidFill>
            </a:endParaRPr>
          </a:p>
          <a:p>
            <a:r>
              <a:rPr kumimoji="1" lang="ja-JP" altLang="en-US" sz="5400" b="1" dirty="0">
                <a:solidFill>
                  <a:schemeClr val="bg1"/>
                </a:solidFill>
              </a:rPr>
              <a:t>今日の めあて</a:t>
            </a:r>
            <a:endParaRPr kumimoji="1" lang="en-US" altLang="ja-JP" sz="5400" b="1" dirty="0">
              <a:solidFill>
                <a:schemeClr val="bg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6825FC-D200-4646-A81C-E92D3F9FE105}"/>
              </a:ext>
            </a:extLst>
          </p:cNvPr>
          <p:cNvSpPr txBox="1"/>
          <p:nvPr/>
        </p:nvSpPr>
        <p:spPr>
          <a:xfrm>
            <a:off x="182763" y="2654469"/>
            <a:ext cx="1055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</a:rPr>
              <a:t>きょう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275E9BD-1EF1-480C-B10C-AC6C679463E9}"/>
              </a:ext>
            </a:extLst>
          </p:cNvPr>
          <p:cNvGrpSpPr/>
          <p:nvPr/>
        </p:nvGrpSpPr>
        <p:grpSpPr>
          <a:xfrm>
            <a:off x="0" y="4548456"/>
            <a:ext cx="13792200" cy="1446550"/>
            <a:chOff x="0" y="4548456"/>
            <a:chExt cx="13792200" cy="1446550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8C67C17-3D87-43A3-B867-835F5617BE6C}"/>
                </a:ext>
              </a:extLst>
            </p:cNvPr>
            <p:cNvSpPr txBox="1"/>
            <p:nvPr/>
          </p:nvSpPr>
          <p:spPr>
            <a:xfrm>
              <a:off x="0" y="4548456"/>
              <a:ext cx="13792200" cy="1446550"/>
            </a:xfrm>
            <a:prstGeom prst="rect">
              <a:avLst/>
            </a:prstGeom>
            <a:solidFill>
              <a:srgbClr val="002060"/>
            </a:solidFill>
            <a:ln w="38100">
              <a:solidFill>
                <a:schemeClr val="bg1"/>
              </a:solidFill>
            </a:ln>
            <a:effectLst>
              <a:outerShdw blurRad="330200" dist="381000" dir="3540000" sx="102000" sy="102000" algn="tl" rotWithShape="0">
                <a:prstClr val="black">
                  <a:alpha val="63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endParaRPr lang="en-US" altLang="ja-JP" sz="4400" b="1" i="0" u="none" strike="noStrike" baseline="0" dirty="0">
                <a:solidFill>
                  <a:schemeClr val="bg1"/>
                </a:solidFill>
                <a:latin typeface="+mn-ea"/>
              </a:endParaRPr>
            </a:p>
            <a:p>
              <a:r>
                <a:rPr lang="ja-JP" altLang="en-US" sz="4400" b="1" i="0" u="none" strike="noStrike" baseline="0" dirty="0">
                  <a:solidFill>
                    <a:schemeClr val="bg1"/>
                  </a:solidFill>
                  <a:latin typeface="+mn-ea"/>
                </a:rPr>
                <a:t>社会人１日目にどんな自分になっていたいか考えよう。</a:t>
              </a:r>
              <a:endParaRPr kumimoji="1" lang="en-US" altLang="ja-JP" sz="199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CCD0159C-415A-41BF-834B-755F38043ECF}"/>
                </a:ext>
              </a:extLst>
            </p:cNvPr>
            <p:cNvSpPr txBox="1"/>
            <p:nvPr/>
          </p:nvSpPr>
          <p:spPr>
            <a:xfrm>
              <a:off x="182763" y="4919662"/>
              <a:ext cx="41091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しゃかいじん　　　にちめ</a:t>
              </a: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47378F8B-E40B-4FE1-83A9-56931CCA4065}"/>
                </a:ext>
              </a:extLst>
            </p:cNvPr>
            <p:cNvSpPr txBox="1"/>
            <p:nvPr/>
          </p:nvSpPr>
          <p:spPr>
            <a:xfrm>
              <a:off x="5678687" y="4919662"/>
              <a:ext cx="10650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968A110-AEC6-49AA-B224-BC33CF8FAEC3}"/>
                </a:ext>
              </a:extLst>
            </p:cNvPr>
            <p:cNvSpPr txBox="1"/>
            <p:nvPr/>
          </p:nvSpPr>
          <p:spPr>
            <a:xfrm>
              <a:off x="11050787" y="4950648"/>
              <a:ext cx="10650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かんが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561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" name="オブジェクト 47">
            <a:extLst>
              <a:ext uri="{FF2B5EF4-FFF2-40B4-BE49-F238E27FC236}">
                <a16:creationId xmlns:a16="http://schemas.microsoft.com/office/drawing/2014/main" id="{DCE26178-84B6-4E01-9C40-E8A71AAE71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994618"/>
              </p:ext>
            </p:extLst>
          </p:nvPr>
        </p:nvGraphicFramePr>
        <p:xfrm>
          <a:off x="6133701" y="95651"/>
          <a:ext cx="7657649" cy="9385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734764" imgH="9478830" progId="Word.Document.12">
                  <p:embed/>
                </p:oleObj>
              </mc:Choice>
              <mc:Fallback>
                <p:oleObj name="Document" r:id="rId2" imgW="7734764" imgH="9478830" progId="Word.Document.12">
                  <p:embed/>
                  <p:pic>
                    <p:nvPicPr>
                      <p:cNvPr id="3" name="オブジェクト 2">
                        <a:extLst>
                          <a:ext uri="{FF2B5EF4-FFF2-40B4-BE49-F238E27FC236}">
                            <a16:creationId xmlns:a16="http://schemas.microsoft.com/office/drawing/2014/main" id="{9F92BB40-3C26-4426-B6B1-6EB6F2BB40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133701" y="95651"/>
                        <a:ext cx="7657649" cy="9385021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E651CBA-5624-4018-8124-26139ADE06D1}"/>
              </a:ext>
            </a:extLst>
          </p:cNvPr>
          <p:cNvGrpSpPr/>
          <p:nvPr/>
        </p:nvGrpSpPr>
        <p:grpSpPr>
          <a:xfrm>
            <a:off x="678657" y="178817"/>
            <a:ext cx="3752850" cy="3480124"/>
            <a:chOff x="723900" y="310827"/>
            <a:chExt cx="3752850" cy="3480124"/>
          </a:xfrm>
        </p:grpSpPr>
        <p:sp>
          <p:nvSpPr>
            <p:cNvPr id="5" name="吹き出し: 四角形 4">
              <a:extLst>
                <a:ext uri="{FF2B5EF4-FFF2-40B4-BE49-F238E27FC236}">
                  <a16:creationId xmlns:a16="http://schemas.microsoft.com/office/drawing/2014/main" id="{8561586B-DD08-4167-93D7-7493F428C18E}"/>
                </a:ext>
              </a:extLst>
            </p:cNvPr>
            <p:cNvSpPr/>
            <p:nvPr/>
          </p:nvSpPr>
          <p:spPr>
            <a:xfrm>
              <a:off x="723900" y="310827"/>
              <a:ext cx="3752850" cy="3480124"/>
            </a:xfrm>
            <a:prstGeom prst="wedgeRectCallout">
              <a:avLst>
                <a:gd name="adj1" fmla="val 107487"/>
                <a:gd name="adj2" fmla="val 11779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4A58038F-A46C-463D-AC4F-7A0BB8977778}"/>
                </a:ext>
              </a:extLst>
            </p:cNvPr>
            <p:cNvSpPr txBox="1"/>
            <p:nvPr/>
          </p:nvSpPr>
          <p:spPr>
            <a:xfrm>
              <a:off x="895350" y="595029"/>
              <a:ext cx="3409950" cy="2954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①に今の自分の考えを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書きましょう。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皆が書けたら一人ずつ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発表しましょう。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DF345741-77DC-4B5B-B008-740AAE438582}"/>
                </a:ext>
              </a:extLst>
            </p:cNvPr>
            <p:cNvSpPr txBox="1"/>
            <p:nvPr/>
          </p:nvSpPr>
          <p:spPr>
            <a:xfrm>
              <a:off x="1506737" y="441140"/>
              <a:ext cx="5697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いま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FFF010D7-741B-4B3F-8F3C-683D671940B2}"/>
                </a:ext>
              </a:extLst>
            </p:cNvPr>
            <p:cNvSpPr txBox="1"/>
            <p:nvPr/>
          </p:nvSpPr>
          <p:spPr>
            <a:xfrm>
              <a:off x="2171700" y="441140"/>
              <a:ext cx="8572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0710B8A6-290A-4EBD-99F6-12D783409FD0}"/>
                </a:ext>
              </a:extLst>
            </p:cNvPr>
            <p:cNvSpPr txBox="1"/>
            <p:nvPr/>
          </p:nvSpPr>
          <p:spPr>
            <a:xfrm>
              <a:off x="2935487" y="441140"/>
              <a:ext cx="8572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かんが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150FA6E3-B86E-4FC1-BD71-80E6A38AB4ED}"/>
                </a:ext>
              </a:extLst>
            </p:cNvPr>
            <p:cNvSpPr txBox="1"/>
            <p:nvPr/>
          </p:nvSpPr>
          <p:spPr>
            <a:xfrm>
              <a:off x="954286" y="1134643"/>
              <a:ext cx="4753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ABBC798-C54F-4A06-ABEA-B2AC120A3E25}"/>
                </a:ext>
              </a:extLst>
            </p:cNvPr>
            <p:cNvSpPr txBox="1"/>
            <p:nvPr/>
          </p:nvSpPr>
          <p:spPr>
            <a:xfrm>
              <a:off x="820043" y="1897000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みんな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CBE2AB3-823E-4236-8857-2728211C4EC2}"/>
                </a:ext>
              </a:extLst>
            </p:cNvPr>
            <p:cNvSpPr txBox="1"/>
            <p:nvPr/>
          </p:nvSpPr>
          <p:spPr>
            <a:xfrm>
              <a:off x="1581150" y="1896999"/>
              <a:ext cx="4390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4EF805B2-74F9-43C3-8783-4CBF9A5A6182}"/>
                </a:ext>
              </a:extLst>
            </p:cNvPr>
            <p:cNvSpPr txBox="1"/>
            <p:nvPr/>
          </p:nvSpPr>
          <p:spPr>
            <a:xfrm>
              <a:off x="2686943" y="1918467"/>
              <a:ext cx="8572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ひとり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EE41EB6E-C88D-49BE-8B3B-13D668615EF6}"/>
                </a:ext>
              </a:extLst>
            </p:cNvPr>
            <p:cNvSpPr txBox="1"/>
            <p:nvPr/>
          </p:nvSpPr>
          <p:spPr>
            <a:xfrm>
              <a:off x="839093" y="2569452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はっぴょう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5A6959D-4466-4583-BFEC-140398547DE1}"/>
              </a:ext>
            </a:extLst>
          </p:cNvPr>
          <p:cNvGrpSpPr/>
          <p:nvPr/>
        </p:nvGrpSpPr>
        <p:grpSpPr>
          <a:xfrm>
            <a:off x="678657" y="1181100"/>
            <a:ext cx="4255293" cy="5643278"/>
            <a:chOff x="678657" y="1181100"/>
            <a:chExt cx="4255293" cy="5643278"/>
          </a:xfrm>
        </p:grpSpPr>
        <p:sp>
          <p:nvSpPr>
            <p:cNvPr id="19" name="吹き出し: 四角形 18">
              <a:extLst>
                <a:ext uri="{FF2B5EF4-FFF2-40B4-BE49-F238E27FC236}">
                  <a16:creationId xmlns:a16="http://schemas.microsoft.com/office/drawing/2014/main" id="{2A034E28-A13F-49F7-95A0-A663C8A3A35A}"/>
                </a:ext>
              </a:extLst>
            </p:cNvPr>
            <p:cNvSpPr/>
            <p:nvPr/>
          </p:nvSpPr>
          <p:spPr>
            <a:xfrm>
              <a:off x="678657" y="1181100"/>
              <a:ext cx="3752850" cy="5467349"/>
            </a:xfrm>
            <a:prstGeom prst="wedgeRectCallout">
              <a:avLst>
                <a:gd name="adj1" fmla="val 115102"/>
                <a:gd name="adj2" fmla="val 9581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D7BCC8B6-9705-4513-8B69-FC9FB5F59D4E}"/>
                </a:ext>
              </a:extLst>
            </p:cNvPr>
            <p:cNvSpPr txBox="1"/>
            <p:nvPr/>
          </p:nvSpPr>
          <p:spPr>
            <a:xfrm>
              <a:off x="895350" y="1653732"/>
              <a:ext cx="4038600" cy="5170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友達の発表を聞いたら、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②に「一言アドバイス」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を書きましょう。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皆が書けたら、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一人ずつ順番に友達に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「一言アドバイス」を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していきます。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8DD34E55-49EC-4B5F-BEAD-0900EC9305C3}"/>
                </a:ext>
              </a:extLst>
            </p:cNvPr>
            <p:cNvSpPr txBox="1"/>
            <p:nvPr/>
          </p:nvSpPr>
          <p:spPr>
            <a:xfrm>
              <a:off x="895350" y="1473663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ともだち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289679E0-0CE9-4907-A9F1-2A13AD2F8B9E}"/>
                </a:ext>
              </a:extLst>
            </p:cNvPr>
            <p:cNvSpPr txBox="1"/>
            <p:nvPr/>
          </p:nvSpPr>
          <p:spPr>
            <a:xfrm>
              <a:off x="1733550" y="1473662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はっぴょう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B959E7AF-D5DA-4576-919D-709DDD4C593E}"/>
                </a:ext>
              </a:extLst>
            </p:cNvPr>
            <p:cNvSpPr txBox="1"/>
            <p:nvPr/>
          </p:nvSpPr>
          <p:spPr>
            <a:xfrm>
              <a:off x="2798565" y="1471211"/>
              <a:ext cx="4417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き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C593FDC6-020A-40C3-B90C-EBD22E7C66FB}"/>
                </a:ext>
              </a:extLst>
            </p:cNvPr>
            <p:cNvSpPr txBox="1"/>
            <p:nvPr/>
          </p:nvSpPr>
          <p:spPr>
            <a:xfrm>
              <a:off x="1733550" y="2133911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ひとこと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5775D5EB-6A1E-41E9-AA6E-7E8E7F597D12}"/>
                </a:ext>
              </a:extLst>
            </p:cNvPr>
            <p:cNvSpPr txBox="1"/>
            <p:nvPr/>
          </p:nvSpPr>
          <p:spPr>
            <a:xfrm>
              <a:off x="1266378" y="2914320"/>
              <a:ext cx="4390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3CE52DD7-9D27-42D1-B824-8D94D0633FA3}"/>
                </a:ext>
              </a:extLst>
            </p:cNvPr>
            <p:cNvSpPr txBox="1"/>
            <p:nvPr/>
          </p:nvSpPr>
          <p:spPr>
            <a:xfrm>
              <a:off x="1599307" y="3654279"/>
              <a:ext cx="4390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585BCF4C-6D12-4FD1-B779-0ED777AC83E7}"/>
                </a:ext>
              </a:extLst>
            </p:cNvPr>
            <p:cNvSpPr txBox="1"/>
            <p:nvPr/>
          </p:nvSpPr>
          <p:spPr>
            <a:xfrm>
              <a:off x="695770" y="3630996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みんな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6EDDE462-63F0-49AD-895F-C6DCBED4F5E7}"/>
                </a:ext>
              </a:extLst>
            </p:cNvPr>
            <p:cNvSpPr txBox="1"/>
            <p:nvPr/>
          </p:nvSpPr>
          <p:spPr>
            <a:xfrm>
              <a:off x="906214" y="4370955"/>
              <a:ext cx="8572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ひとり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940DB09A-F821-46BA-953E-C61E008AD28B}"/>
                </a:ext>
              </a:extLst>
            </p:cNvPr>
            <p:cNvSpPr txBox="1"/>
            <p:nvPr/>
          </p:nvSpPr>
          <p:spPr>
            <a:xfrm>
              <a:off x="1172914" y="5110914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ひとこと</a:t>
              </a: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87EB1EAD-22E7-4E80-9C2B-D729EF97A438}"/>
                </a:ext>
              </a:extLst>
            </p:cNvPr>
            <p:cNvSpPr txBox="1"/>
            <p:nvPr/>
          </p:nvSpPr>
          <p:spPr>
            <a:xfrm>
              <a:off x="2911079" y="4370954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ともだち</a:t>
              </a: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9D4491C2-21FA-4E01-A01A-F29121A11B93}"/>
                </a:ext>
              </a:extLst>
            </p:cNvPr>
            <p:cNvSpPr txBox="1"/>
            <p:nvPr/>
          </p:nvSpPr>
          <p:spPr>
            <a:xfrm>
              <a:off x="1876870" y="4374217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じゅんばん</a:t>
              </a:r>
            </a:p>
          </p:txBody>
        </p:sp>
      </p:grpSp>
      <p:sp>
        <p:nvSpPr>
          <p:cNvPr id="37" name="爆発: 14 pt 36">
            <a:extLst>
              <a:ext uri="{FF2B5EF4-FFF2-40B4-BE49-F238E27FC236}">
                <a16:creationId xmlns:a16="http://schemas.microsoft.com/office/drawing/2014/main" id="{8B8C964D-4E72-4715-9240-592714CE2AE8}"/>
              </a:ext>
            </a:extLst>
          </p:cNvPr>
          <p:cNvSpPr/>
          <p:nvPr/>
        </p:nvSpPr>
        <p:spPr>
          <a:xfrm rot="370100">
            <a:off x="10968830" y="5231404"/>
            <a:ext cx="3226917" cy="1671754"/>
          </a:xfrm>
          <a:prstGeom prst="irregularSeal2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379D1CD-50DD-49AC-B8A1-009D239C4C32}"/>
              </a:ext>
            </a:extLst>
          </p:cNvPr>
          <p:cNvGrpSpPr/>
          <p:nvPr/>
        </p:nvGrpSpPr>
        <p:grpSpPr>
          <a:xfrm>
            <a:off x="678657" y="7066196"/>
            <a:ext cx="5058767" cy="2520629"/>
            <a:chOff x="263326" y="7199634"/>
            <a:chExt cx="5058767" cy="2520629"/>
          </a:xfrm>
        </p:grpSpPr>
        <p:sp>
          <p:nvSpPr>
            <p:cNvPr id="42" name="吹き出し: 四角形 41">
              <a:extLst>
                <a:ext uri="{FF2B5EF4-FFF2-40B4-BE49-F238E27FC236}">
                  <a16:creationId xmlns:a16="http://schemas.microsoft.com/office/drawing/2014/main" id="{3050DD01-B61E-486D-9EA8-25836061A7CB}"/>
                </a:ext>
              </a:extLst>
            </p:cNvPr>
            <p:cNvSpPr/>
            <p:nvPr/>
          </p:nvSpPr>
          <p:spPr>
            <a:xfrm>
              <a:off x="263326" y="7199634"/>
              <a:ext cx="4613474" cy="2344415"/>
            </a:xfrm>
            <a:prstGeom prst="wedgeRectCallout">
              <a:avLst>
                <a:gd name="adj1" fmla="val 84361"/>
                <a:gd name="adj2" fmla="val 30417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E408519D-CDFD-4382-B7FF-33DF4CA10A0F}"/>
                </a:ext>
              </a:extLst>
            </p:cNvPr>
            <p:cNvSpPr txBox="1"/>
            <p:nvPr/>
          </p:nvSpPr>
          <p:spPr>
            <a:xfrm>
              <a:off x="384969" y="7350383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ともだち</a:t>
              </a: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A3AAE67A-7D66-4AAE-9117-9914BF55C8F7}"/>
                </a:ext>
              </a:extLst>
            </p:cNvPr>
            <p:cNvSpPr txBox="1"/>
            <p:nvPr/>
          </p:nvSpPr>
          <p:spPr>
            <a:xfrm>
              <a:off x="620464" y="7996758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ひとこと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3EF729DE-749F-4B1B-BE10-DAEE9752099F}"/>
                </a:ext>
              </a:extLst>
            </p:cNvPr>
            <p:cNvSpPr txBox="1"/>
            <p:nvPr/>
          </p:nvSpPr>
          <p:spPr>
            <a:xfrm>
              <a:off x="3407320" y="7996758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さんこう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C70E302C-39D3-4547-B5A8-DDCA35EA76D7}"/>
                </a:ext>
              </a:extLst>
            </p:cNvPr>
            <p:cNvSpPr txBox="1"/>
            <p:nvPr/>
          </p:nvSpPr>
          <p:spPr>
            <a:xfrm>
              <a:off x="1130995" y="8770403"/>
              <a:ext cx="4390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bg1"/>
                  </a:solidFill>
                </a:rPr>
                <a:t>か</a:t>
              </a: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9ECEFFAF-93BD-4AD6-B686-71157F8BF222}"/>
                </a:ext>
              </a:extLst>
            </p:cNvPr>
            <p:cNvSpPr txBox="1"/>
            <p:nvPr/>
          </p:nvSpPr>
          <p:spPr>
            <a:xfrm>
              <a:off x="426243" y="7504272"/>
              <a:ext cx="489585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友達からの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「一言アドバイス」を参考に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r>
                <a:rPr kumimoji="1" lang="ja-JP" altLang="en-US" sz="2400" b="1" dirty="0">
                  <a:solidFill>
                    <a:schemeClr val="bg1"/>
                  </a:solidFill>
                </a:rPr>
                <a:t>③に書きましょう。</a:t>
              </a:r>
              <a:endParaRPr kumimoji="1" lang="en-US" altLang="ja-JP" sz="2400" b="1" dirty="0">
                <a:solidFill>
                  <a:schemeClr val="bg1"/>
                </a:solidFill>
              </a:endParaRPr>
            </a:p>
            <a:p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DFDE229-E653-4E7E-9ACB-78F8B4019E57}"/>
              </a:ext>
            </a:extLst>
          </p:cNvPr>
          <p:cNvGrpSpPr/>
          <p:nvPr/>
        </p:nvGrpSpPr>
        <p:grpSpPr>
          <a:xfrm>
            <a:off x="6645900" y="2083838"/>
            <a:ext cx="7508675" cy="584775"/>
            <a:chOff x="6645900" y="2083838"/>
            <a:chExt cx="7508675" cy="584775"/>
          </a:xfrm>
        </p:grpSpPr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CAABA510-BC11-47BA-BEF6-5AA8E69EC923}"/>
                </a:ext>
              </a:extLst>
            </p:cNvPr>
            <p:cNvSpPr txBox="1"/>
            <p:nvPr/>
          </p:nvSpPr>
          <p:spPr>
            <a:xfrm>
              <a:off x="6645900" y="2135405"/>
              <a:ext cx="47443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/>
                <a:t>健康な自分になっていたい。</a:t>
              </a: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05620FBD-A36C-4A66-A2CF-3B98B616CD38}"/>
                </a:ext>
              </a:extLst>
            </p:cNvPr>
            <p:cNvSpPr txBox="1"/>
            <p:nvPr/>
          </p:nvSpPr>
          <p:spPr>
            <a:xfrm>
              <a:off x="11753425" y="2083838"/>
              <a:ext cx="24011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/>
                <a:t>病気になると</a:t>
              </a:r>
              <a:endParaRPr kumimoji="1" lang="en-US" altLang="ja-JP" sz="1600" b="1" dirty="0"/>
            </a:p>
            <a:p>
              <a:r>
                <a:rPr kumimoji="1" lang="ja-JP" altLang="en-US" sz="1600" b="1" dirty="0"/>
                <a:t>大変だから。</a:t>
              </a: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CE7D4DC-D0A4-443E-9E09-F7A2B1A40E01}"/>
              </a:ext>
            </a:extLst>
          </p:cNvPr>
          <p:cNvGrpSpPr/>
          <p:nvPr/>
        </p:nvGrpSpPr>
        <p:grpSpPr>
          <a:xfrm>
            <a:off x="6384471" y="4092671"/>
            <a:ext cx="5944051" cy="3767166"/>
            <a:chOff x="6384471" y="4092671"/>
            <a:chExt cx="5944051" cy="3767166"/>
          </a:xfrm>
        </p:grpSpPr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30F7AC19-47CC-48DC-8B83-839EFA2D8C4C}"/>
                </a:ext>
              </a:extLst>
            </p:cNvPr>
            <p:cNvSpPr txBox="1"/>
            <p:nvPr/>
          </p:nvSpPr>
          <p:spPr>
            <a:xfrm>
              <a:off x="6384471" y="4092671"/>
              <a:ext cx="47443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/>
                <a:t>○○</a:t>
              </a: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52F993AA-B0C6-43E3-B3FC-5A2C285F982C}"/>
                </a:ext>
              </a:extLst>
            </p:cNvPr>
            <p:cNvSpPr txBox="1"/>
            <p:nvPr/>
          </p:nvSpPr>
          <p:spPr>
            <a:xfrm>
              <a:off x="7584222" y="4108060"/>
              <a:ext cx="47443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/>
                <a:t>困ったら周りの人に相談するといいよ！</a:t>
              </a: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2EC3FE20-91DC-478C-90D9-8EEBDBCFABC2}"/>
                </a:ext>
              </a:extLst>
            </p:cNvPr>
            <p:cNvSpPr txBox="1"/>
            <p:nvPr/>
          </p:nvSpPr>
          <p:spPr>
            <a:xfrm>
              <a:off x="8852100" y="4602778"/>
              <a:ext cx="615553" cy="325705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2800" dirty="0"/>
                <a:t>・・・・・・</a:t>
              </a:r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0F344F44-031B-432A-B21D-EF92A74E57F2}"/>
              </a:ext>
            </a:extLst>
          </p:cNvPr>
          <p:cNvSpPr txBox="1"/>
          <p:nvPr/>
        </p:nvSpPr>
        <p:spPr>
          <a:xfrm>
            <a:off x="6897376" y="8817884"/>
            <a:ext cx="474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運動をする。</a:t>
            </a:r>
          </a:p>
        </p:txBody>
      </p:sp>
    </p:spTree>
    <p:extLst>
      <p:ext uri="{BB962C8B-B14F-4D97-AF65-F5344CB8AC3E}">
        <p14:creationId xmlns:p14="http://schemas.microsoft.com/office/powerpoint/2010/main" val="26672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7" grpId="1" animBg="1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AC123F2-F34F-44A5-BE4E-DA83B2AF6B1C}"/>
              </a:ext>
            </a:extLst>
          </p:cNvPr>
          <p:cNvSpPr txBox="1"/>
          <p:nvPr/>
        </p:nvSpPr>
        <p:spPr>
          <a:xfrm>
            <a:off x="1527939" y="877659"/>
            <a:ext cx="11220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bg1"/>
                </a:solidFill>
              </a:rPr>
              <a:t>「社会人１日目の自分は こんな自分になっていたい！」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6BF6BA3-9C03-4D69-B175-2C7075CC137B}"/>
              </a:ext>
            </a:extLst>
          </p:cNvPr>
          <p:cNvGrpSpPr/>
          <p:nvPr/>
        </p:nvGrpSpPr>
        <p:grpSpPr>
          <a:xfrm>
            <a:off x="1758382" y="531821"/>
            <a:ext cx="6703953" cy="376294"/>
            <a:chOff x="180474" y="227472"/>
            <a:chExt cx="6703953" cy="376294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50193981-151C-4186-BEE5-D22527C01308}"/>
                </a:ext>
              </a:extLst>
            </p:cNvPr>
            <p:cNvSpPr txBox="1"/>
            <p:nvPr/>
          </p:nvSpPr>
          <p:spPr>
            <a:xfrm>
              <a:off x="180474" y="234434"/>
              <a:ext cx="41091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しゃかいじん　　にちめ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5015FCD9-075F-48C8-8B89-E3C19618908F}"/>
                </a:ext>
              </a:extLst>
            </p:cNvPr>
            <p:cNvSpPr txBox="1"/>
            <p:nvPr/>
          </p:nvSpPr>
          <p:spPr>
            <a:xfrm>
              <a:off x="3292642" y="233779"/>
              <a:ext cx="10932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FB39847-B3F2-4D3F-A512-4C6DBC3D504A}"/>
                </a:ext>
              </a:extLst>
            </p:cNvPr>
            <p:cNvSpPr txBox="1"/>
            <p:nvPr/>
          </p:nvSpPr>
          <p:spPr>
            <a:xfrm>
              <a:off x="5791200" y="227472"/>
              <a:ext cx="10932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じぶん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BE188B5-786B-46E1-B966-0D9A179C1662}"/>
              </a:ext>
            </a:extLst>
          </p:cNvPr>
          <p:cNvGrpSpPr/>
          <p:nvPr/>
        </p:nvGrpSpPr>
        <p:grpSpPr>
          <a:xfrm>
            <a:off x="163859" y="1965578"/>
            <a:ext cx="11254682" cy="1583249"/>
            <a:chOff x="146743" y="805500"/>
            <a:chExt cx="11254682" cy="1583249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C4EFF5A-18C9-4D07-8618-D82F7E7BE340}"/>
                </a:ext>
              </a:extLst>
            </p:cNvPr>
            <p:cNvSpPr txBox="1"/>
            <p:nvPr/>
          </p:nvSpPr>
          <p:spPr>
            <a:xfrm>
              <a:off x="180975" y="1100128"/>
              <a:ext cx="112204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bg1"/>
                  </a:solidFill>
                </a:rPr>
                <a:t>例）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C5EF062-9FC5-4047-92A6-972398FB16F6}"/>
                </a:ext>
              </a:extLst>
            </p:cNvPr>
            <p:cNvSpPr txBox="1"/>
            <p:nvPr/>
          </p:nvSpPr>
          <p:spPr>
            <a:xfrm>
              <a:off x="146743" y="867336"/>
              <a:ext cx="10932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れい</a:t>
              </a: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C36D553E-5B91-4E46-A08A-822C3361BAD3}"/>
                </a:ext>
              </a:extLst>
            </p:cNvPr>
            <p:cNvGrpSpPr/>
            <p:nvPr/>
          </p:nvGrpSpPr>
          <p:grpSpPr>
            <a:xfrm>
              <a:off x="693354" y="805500"/>
              <a:ext cx="7051964" cy="1583249"/>
              <a:chOff x="693354" y="805500"/>
              <a:chExt cx="7051964" cy="1583249"/>
            </a:xfrm>
          </p:grpSpPr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CA54996C-65B6-4EE9-99BB-F729C566CA5E}"/>
                  </a:ext>
                </a:extLst>
              </p:cNvPr>
              <p:cNvSpPr txBox="1"/>
              <p:nvPr/>
            </p:nvSpPr>
            <p:spPr>
              <a:xfrm>
                <a:off x="2292268" y="805500"/>
                <a:ext cx="10932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はたら</a:t>
                </a: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71FAD38F-A077-4546-BC0D-BA74FF696BC6}"/>
                  </a:ext>
                </a:extLst>
              </p:cNvPr>
              <p:cNvGrpSpPr/>
              <p:nvPr/>
            </p:nvGrpSpPr>
            <p:grpSpPr>
              <a:xfrm>
                <a:off x="693354" y="1100128"/>
                <a:ext cx="7051964" cy="1288621"/>
                <a:chOff x="693354" y="1100128"/>
                <a:chExt cx="7051964" cy="1288621"/>
              </a:xfrm>
            </p:grpSpPr>
            <p:sp>
              <p:nvSpPr>
                <p:cNvPr id="19" name="テキスト ボックス 18">
                  <a:extLst>
                    <a:ext uri="{FF2B5EF4-FFF2-40B4-BE49-F238E27FC236}">
                      <a16:creationId xmlns:a16="http://schemas.microsoft.com/office/drawing/2014/main" id="{539745A3-089F-4802-9869-EF233256E75C}"/>
                    </a:ext>
                  </a:extLst>
                </p:cNvPr>
                <p:cNvSpPr txBox="1"/>
                <p:nvPr/>
              </p:nvSpPr>
              <p:spPr>
                <a:xfrm>
                  <a:off x="794084" y="1100128"/>
                  <a:ext cx="5233737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3200" b="1" dirty="0">
                      <a:solidFill>
                        <a:schemeClr val="bg1"/>
                      </a:solidFill>
                    </a:rPr>
                    <a:t>「○○で働いていたい」　</a:t>
                  </a:r>
                </a:p>
              </p:txBody>
            </p:sp>
            <p:sp>
              <p:nvSpPr>
                <p:cNvPr id="21" name="テキスト ボックス 20">
                  <a:extLst>
                    <a:ext uri="{FF2B5EF4-FFF2-40B4-BE49-F238E27FC236}">
                      <a16:creationId xmlns:a16="http://schemas.microsoft.com/office/drawing/2014/main" id="{4AC25069-3C7F-49F1-B39B-EC92A0238DF9}"/>
                    </a:ext>
                  </a:extLst>
                </p:cNvPr>
                <p:cNvSpPr txBox="1"/>
                <p:nvPr/>
              </p:nvSpPr>
              <p:spPr>
                <a:xfrm>
                  <a:off x="693354" y="1803974"/>
                  <a:ext cx="7051964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3200" b="1" dirty="0">
                      <a:solidFill>
                        <a:schemeClr val="bg1"/>
                      </a:solidFill>
                    </a:rPr>
                    <a:t>　理由：ものを作るのが好きだから。</a:t>
                  </a:r>
                </a:p>
              </p:txBody>
            </p:sp>
            <p:sp>
              <p:nvSpPr>
                <p:cNvPr id="41" name="テキスト ボックス 40">
                  <a:extLst>
                    <a:ext uri="{FF2B5EF4-FFF2-40B4-BE49-F238E27FC236}">
                      <a16:creationId xmlns:a16="http://schemas.microsoft.com/office/drawing/2014/main" id="{F20FD24C-1129-4422-AED3-5E00A4480198}"/>
                    </a:ext>
                  </a:extLst>
                </p:cNvPr>
                <p:cNvSpPr txBox="1"/>
                <p:nvPr/>
              </p:nvSpPr>
              <p:spPr>
                <a:xfrm>
                  <a:off x="1141818" y="1555911"/>
                  <a:ext cx="10932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りゆう</a:t>
                  </a:r>
                </a:p>
              </p:txBody>
            </p:sp>
            <p:sp>
              <p:nvSpPr>
                <p:cNvPr id="43" name="テキスト ボックス 42">
                  <a:extLst>
                    <a:ext uri="{FF2B5EF4-FFF2-40B4-BE49-F238E27FC236}">
                      <a16:creationId xmlns:a16="http://schemas.microsoft.com/office/drawing/2014/main" id="{D86152C4-2FE7-45F2-A865-265A0B949420}"/>
                    </a:ext>
                  </a:extLst>
                </p:cNvPr>
                <p:cNvSpPr txBox="1"/>
                <p:nvPr/>
              </p:nvSpPr>
              <p:spPr>
                <a:xfrm>
                  <a:off x="3475731" y="1548509"/>
                  <a:ext cx="10932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つく</a:t>
                  </a:r>
                </a:p>
              </p:txBody>
            </p:sp>
            <p:sp>
              <p:nvSpPr>
                <p:cNvPr id="45" name="テキスト ボックス 44">
                  <a:extLst>
                    <a:ext uri="{FF2B5EF4-FFF2-40B4-BE49-F238E27FC236}">
                      <a16:creationId xmlns:a16="http://schemas.microsoft.com/office/drawing/2014/main" id="{85B11E21-BF81-432A-A245-5FFEE4B784AA}"/>
                    </a:ext>
                  </a:extLst>
                </p:cNvPr>
                <p:cNvSpPr txBox="1"/>
                <p:nvPr/>
              </p:nvSpPr>
              <p:spPr>
                <a:xfrm>
                  <a:off x="5244586" y="1605675"/>
                  <a:ext cx="10932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す</a:t>
                  </a:r>
                </a:p>
              </p:txBody>
            </p:sp>
          </p:grpSp>
        </p:grp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77959ABB-39E2-452B-AB77-51C509DC6425}"/>
              </a:ext>
            </a:extLst>
          </p:cNvPr>
          <p:cNvGrpSpPr/>
          <p:nvPr/>
        </p:nvGrpSpPr>
        <p:grpSpPr>
          <a:xfrm>
            <a:off x="710470" y="4096229"/>
            <a:ext cx="13312643" cy="1544605"/>
            <a:chOff x="693354" y="3773273"/>
            <a:chExt cx="13312643" cy="1544605"/>
          </a:xfrm>
        </p:grpSpPr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F6ABDF29-2CD7-4B49-BB54-331B6669BE6E}"/>
                </a:ext>
              </a:extLst>
            </p:cNvPr>
            <p:cNvSpPr txBox="1"/>
            <p:nvPr/>
          </p:nvSpPr>
          <p:spPr>
            <a:xfrm>
              <a:off x="760230" y="4021402"/>
              <a:ext cx="132457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bg1"/>
                  </a:solidFill>
                </a:rPr>
                <a:t>「周りの人と上手にコミュニケーションがとれるようになっていたい」　</a:t>
              </a:r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4D707192-EC28-4443-8F35-8EEAB17416EF}"/>
                </a:ext>
              </a:extLst>
            </p:cNvPr>
            <p:cNvGrpSpPr/>
            <p:nvPr/>
          </p:nvGrpSpPr>
          <p:grpSpPr>
            <a:xfrm>
              <a:off x="693354" y="3773273"/>
              <a:ext cx="8686171" cy="1544605"/>
              <a:chOff x="693354" y="3773273"/>
              <a:chExt cx="8686171" cy="1544605"/>
            </a:xfrm>
          </p:grpSpPr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B5594558-DC34-4D65-BD91-BBAD1E918DAA}"/>
                  </a:ext>
                </a:extLst>
              </p:cNvPr>
              <p:cNvSpPr txBox="1"/>
              <p:nvPr/>
            </p:nvSpPr>
            <p:spPr>
              <a:xfrm>
                <a:off x="1140478" y="3773273"/>
                <a:ext cx="10932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まわ</a:t>
                </a:r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2D2EF232-0AE5-492A-93C5-B65126949D01}"/>
                  </a:ext>
                </a:extLst>
              </p:cNvPr>
              <p:cNvGrpSpPr/>
              <p:nvPr/>
            </p:nvGrpSpPr>
            <p:grpSpPr>
              <a:xfrm>
                <a:off x="693354" y="3800716"/>
                <a:ext cx="8686171" cy="1517162"/>
                <a:chOff x="693354" y="3800716"/>
                <a:chExt cx="8686171" cy="1517162"/>
              </a:xfrm>
            </p:grpSpPr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E9322F38-1B35-4075-B566-0272C9CAD630}"/>
                    </a:ext>
                  </a:extLst>
                </p:cNvPr>
                <p:cNvSpPr txBox="1"/>
                <p:nvPr/>
              </p:nvSpPr>
              <p:spPr>
                <a:xfrm>
                  <a:off x="693354" y="4733103"/>
                  <a:ext cx="8686171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3200" b="1" dirty="0">
                      <a:solidFill>
                        <a:schemeClr val="bg1"/>
                      </a:solidFill>
                    </a:rPr>
                    <a:t>　理由：困ったときに助けて欲しいから。</a:t>
                  </a:r>
                </a:p>
              </p:txBody>
            </p:sp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B3CDBCA0-00EC-42F0-809A-34E8F2C88E3D}"/>
                    </a:ext>
                  </a:extLst>
                </p:cNvPr>
                <p:cNvSpPr txBox="1"/>
                <p:nvPr/>
              </p:nvSpPr>
              <p:spPr>
                <a:xfrm>
                  <a:off x="1141817" y="4506510"/>
                  <a:ext cx="10932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りゆう</a:t>
                  </a:r>
                </a:p>
              </p:txBody>
            </p:sp>
            <p:sp>
              <p:nvSpPr>
                <p:cNvPr id="55" name="テキスト ボックス 54">
                  <a:extLst>
                    <a:ext uri="{FF2B5EF4-FFF2-40B4-BE49-F238E27FC236}">
                      <a16:creationId xmlns:a16="http://schemas.microsoft.com/office/drawing/2014/main" id="{F0419E29-C58F-41E8-9DAE-E6EA33B713CB}"/>
                    </a:ext>
                  </a:extLst>
                </p:cNvPr>
                <p:cNvSpPr txBox="1"/>
                <p:nvPr/>
              </p:nvSpPr>
              <p:spPr>
                <a:xfrm>
                  <a:off x="2337641" y="3800716"/>
                  <a:ext cx="10932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ひと</a:t>
                  </a:r>
                </a:p>
              </p:txBody>
            </p:sp>
            <p:sp>
              <p:nvSpPr>
                <p:cNvPr id="57" name="テキスト ボックス 56">
                  <a:extLst>
                    <a:ext uri="{FF2B5EF4-FFF2-40B4-BE49-F238E27FC236}">
                      <a16:creationId xmlns:a16="http://schemas.microsoft.com/office/drawing/2014/main" id="{36AFE388-8DD7-40CC-9B3D-E315DB9F9697}"/>
                    </a:ext>
                  </a:extLst>
                </p:cNvPr>
                <p:cNvSpPr txBox="1"/>
                <p:nvPr/>
              </p:nvSpPr>
              <p:spPr>
                <a:xfrm>
                  <a:off x="3150576" y="3836089"/>
                  <a:ext cx="149616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じょうず</a:t>
                  </a:r>
                </a:p>
              </p:txBody>
            </p:sp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7A6D6D70-14F2-40CC-A038-7A5E9325F5E3}"/>
                    </a:ext>
                  </a:extLst>
                </p:cNvPr>
                <p:cNvSpPr txBox="1"/>
                <p:nvPr/>
              </p:nvSpPr>
              <p:spPr>
                <a:xfrm>
                  <a:off x="2307695" y="4512144"/>
                  <a:ext cx="10932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こま</a:t>
                  </a:r>
                </a:p>
              </p:txBody>
            </p:sp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9F1289B1-E566-450F-B8C5-BE09E372B05C}"/>
                    </a:ext>
                  </a:extLst>
                </p:cNvPr>
                <p:cNvSpPr txBox="1"/>
                <p:nvPr/>
              </p:nvSpPr>
              <p:spPr>
                <a:xfrm>
                  <a:off x="4750383" y="4506416"/>
                  <a:ext cx="10932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たす</a:t>
                  </a:r>
                </a:p>
              </p:txBody>
            </p:sp>
            <p:sp>
              <p:nvSpPr>
                <p:cNvPr id="63" name="テキスト ボックス 62">
                  <a:extLst>
                    <a:ext uri="{FF2B5EF4-FFF2-40B4-BE49-F238E27FC236}">
                      <a16:creationId xmlns:a16="http://schemas.microsoft.com/office/drawing/2014/main" id="{4892A4F7-A667-40F9-A1EC-C22ED5A0FE7C}"/>
                    </a:ext>
                  </a:extLst>
                </p:cNvPr>
                <p:cNvSpPr txBox="1"/>
                <p:nvPr/>
              </p:nvSpPr>
              <p:spPr>
                <a:xfrm>
                  <a:off x="6027821" y="4506416"/>
                  <a:ext cx="10932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ほ</a:t>
                  </a:r>
                </a:p>
              </p:txBody>
            </p:sp>
          </p:grpSp>
        </p:grp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ABC2CB01-99F9-41F4-9F66-D3D679B5E2FC}"/>
              </a:ext>
            </a:extLst>
          </p:cNvPr>
          <p:cNvGrpSpPr/>
          <p:nvPr/>
        </p:nvGrpSpPr>
        <p:grpSpPr>
          <a:xfrm>
            <a:off x="693354" y="6131689"/>
            <a:ext cx="13300847" cy="1583138"/>
            <a:chOff x="638275" y="5445625"/>
            <a:chExt cx="13300847" cy="1583138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2B80F0E-6453-41C0-9106-C82554C1C650}"/>
                </a:ext>
              </a:extLst>
            </p:cNvPr>
            <p:cNvSpPr txBox="1"/>
            <p:nvPr/>
          </p:nvSpPr>
          <p:spPr>
            <a:xfrm>
              <a:off x="693355" y="5646331"/>
              <a:ext cx="132457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bg1"/>
                  </a:solidFill>
                </a:rPr>
                <a:t>「健康にすごしていたい」　</a:t>
              </a:r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46D45BA7-3FEC-43A4-AA88-A4C863B55163}"/>
                </a:ext>
              </a:extLst>
            </p:cNvPr>
            <p:cNvGrpSpPr/>
            <p:nvPr/>
          </p:nvGrpSpPr>
          <p:grpSpPr>
            <a:xfrm>
              <a:off x="638275" y="5445625"/>
              <a:ext cx="8686171" cy="1583138"/>
              <a:chOff x="638275" y="5445625"/>
              <a:chExt cx="8686171" cy="1583138"/>
            </a:xfrm>
          </p:grpSpPr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86AA5283-6211-452A-B4DE-638B97312914}"/>
                  </a:ext>
                </a:extLst>
              </p:cNvPr>
              <p:cNvSpPr txBox="1"/>
              <p:nvPr/>
            </p:nvSpPr>
            <p:spPr>
              <a:xfrm>
                <a:off x="638275" y="6443988"/>
                <a:ext cx="86861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3200" b="1" dirty="0">
                    <a:solidFill>
                      <a:schemeClr val="bg1"/>
                    </a:solidFill>
                  </a:rPr>
                  <a:t>　理由：病気になると大変だから。</a:t>
                </a:r>
              </a:p>
            </p:txBody>
          </p:sp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0FBB8A33-CE7D-4B7D-BF87-77FEB597B741}"/>
                  </a:ext>
                </a:extLst>
              </p:cNvPr>
              <p:cNvSpPr txBox="1"/>
              <p:nvPr/>
            </p:nvSpPr>
            <p:spPr>
              <a:xfrm>
                <a:off x="1141816" y="6204982"/>
                <a:ext cx="10932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りゆう</a:t>
                </a:r>
              </a:p>
            </p:txBody>
          </p:sp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1D694320-F5C1-4F26-9C8E-A12D688945F5}"/>
                  </a:ext>
                </a:extLst>
              </p:cNvPr>
              <p:cNvSpPr txBox="1"/>
              <p:nvPr/>
            </p:nvSpPr>
            <p:spPr>
              <a:xfrm>
                <a:off x="1140478" y="5445625"/>
                <a:ext cx="13299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けんこう</a:t>
                </a:r>
              </a:p>
            </p:txBody>
          </p: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D5B80DEF-BC0E-4D51-9E26-ADD2895CD645}"/>
                  </a:ext>
                </a:extLst>
              </p:cNvPr>
              <p:cNvSpPr txBox="1"/>
              <p:nvPr/>
            </p:nvSpPr>
            <p:spPr>
              <a:xfrm>
                <a:off x="2245096" y="6204982"/>
                <a:ext cx="13299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びょうき</a:t>
                </a:r>
              </a:p>
            </p:txBody>
          </p:sp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BF0DFAFC-C725-4DEB-80F9-E2C62AF90C2B}"/>
                  </a:ext>
                </a:extLst>
              </p:cNvPr>
              <p:cNvSpPr txBox="1"/>
              <p:nvPr/>
            </p:nvSpPr>
            <p:spPr>
              <a:xfrm>
                <a:off x="4653366" y="6227706"/>
                <a:ext cx="13299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たいへん</a:t>
                </a:r>
              </a:p>
            </p:txBody>
          </p:sp>
        </p:grp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67A250D-DAB1-445A-B7A1-0E32FB3BB7CF}"/>
              </a:ext>
            </a:extLst>
          </p:cNvPr>
          <p:cNvSpPr txBox="1"/>
          <p:nvPr/>
        </p:nvSpPr>
        <p:spPr>
          <a:xfrm>
            <a:off x="7894090" y="1675316"/>
            <a:ext cx="5981453" cy="1323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tx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実際の卒業生の写真等が</a:t>
            </a:r>
            <a:endParaRPr kumimoji="1" lang="en-US" altLang="ja-JP" sz="400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あれば一緒に提示</a:t>
            </a:r>
          </a:p>
        </p:txBody>
      </p:sp>
    </p:spTree>
    <p:extLst>
      <p:ext uri="{BB962C8B-B14F-4D97-AF65-F5344CB8AC3E}">
        <p14:creationId xmlns:p14="http://schemas.microsoft.com/office/powerpoint/2010/main" val="292586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オブジェクト 2">
            <a:extLst>
              <a:ext uri="{FF2B5EF4-FFF2-40B4-BE49-F238E27FC236}">
                <a16:creationId xmlns:a16="http://schemas.microsoft.com/office/drawing/2014/main" id="{9F92BB40-3C26-4426-B6B1-6EB6F2BB40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943013"/>
              </p:ext>
            </p:extLst>
          </p:nvPr>
        </p:nvGraphicFramePr>
        <p:xfrm>
          <a:off x="6133701" y="95651"/>
          <a:ext cx="7657649" cy="9385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734764" imgH="9478830" progId="Word.Document.12">
                  <p:embed/>
                </p:oleObj>
              </mc:Choice>
              <mc:Fallback>
                <p:oleObj name="Document" r:id="rId2" imgW="7734764" imgH="94788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133701" y="95651"/>
                        <a:ext cx="7657649" cy="9385021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9B0B862-9D04-4CDE-A0F6-93BE4AA1E51F}"/>
              </a:ext>
            </a:extLst>
          </p:cNvPr>
          <p:cNvSpPr txBox="1"/>
          <p:nvPr/>
        </p:nvSpPr>
        <p:spPr>
          <a:xfrm>
            <a:off x="2462432" y="268235"/>
            <a:ext cx="19567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3200" b="1" dirty="0">
              <a:solidFill>
                <a:schemeClr val="bg1"/>
              </a:solidFill>
            </a:endParaRPr>
          </a:p>
          <a:p>
            <a:r>
              <a:rPr kumimoji="1" lang="ja-JP" altLang="en-US" sz="4800" b="1" dirty="0"/>
              <a:t>参考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A11E89E-F5D4-4164-97F4-E9F2C50E0220}"/>
              </a:ext>
            </a:extLst>
          </p:cNvPr>
          <p:cNvSpPr txBox="1"/>
          <p:nvPr/>
        </p:nvSpPr>
        <p:spPr>
          <a:xfrm>
            <a:off x="2462432" y="-24153"/>
            <a:ext cx="31750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3200" b="1" dirty="0"/>
          </a:p>
          <a:p>
            <a:r>
              <a:rPr kumimoji="1" lang="ja-JP" altLang="en-US" sz="2400" b="1" dirty="0"/>
              <a:t>さんこう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E92CA97-623F-4362-8BD8-2618FE72B869}"/>
              </a:ext>
            </a:extLst>
          </p:cNvPr>
          <p:cNvSpPr txBox="1"/>
          <p:nvPr/>
        </p:nvSpPr>
        <p:spPr>
          <a:xfrm>
            <a:off x="6589600" y="2112284"/>
            <a:ext cx="474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健康な自分になっていたい。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E4251CD-AE2D-4606-B903-0C1FE4461001}"/>
              </a:ext>
            </a:extLst>
          </p:cNvPr>
          <p:cNvSpPr txBox="1"/>
          <p:nvPr/>
        </p:nvSpPr>
        <p:spPr>
          <a:xfrm>
            <a:off x="11679776" y="2074184"/>
            <a:ext cx="2401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病気になると</a:t>
            </a:r>
            <a:endParaRPr kumimoji="1" lang="en-US" altLang="ja-JP" sz="1600" dirty="0"/>
          </a:p>
          <a:p>
            <a:r>
              <a:rPr kumimoji="1" lang="ja-JP" altLang="en-US" sz="1600" dirty="0"/>
              <a:t>大変だから。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66AF799-4722-4933-BBFD-0D4AF623546C}"/>
              </a:ext>
            </a:extLst>
          </p:cNvPr>
          <p:cNvSpPr txBox="1"/>
          <p:nvPr/>
        </p:nvSpPr>
        <p:spPr>
          <a:xfrm>
            <a:off x="6408651" y="4090817"/>
            <a:ext cx="474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○○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E767CF-D9C3-45EE-8D77-F0E80A91314A}"/>
              </a:ext>
            </a:extLst>
          </p:cNvPr>
          <p:cNvSpPr txBox="1"/>
          <p:nvPr/>
        </p:nvSpPr>
        <p:spPr>
          <a:xfrm>
            <a:off x="7590375" y="4121595"/>
            <a:ext cx="4744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困ったら周りの人に相談するといいよ！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61726B6-0C5C-4FA5-91A9-2DC7660128E4}"/>
              </a:ext>
            </a:extLst>
          </p:cNvPr>
          <p:cNvSpPr txBox="1"/>
          <p:nvPr/>
        </p:nvSpPr>
        <p:spPr>
          <a:xfrm>
            <a:off x="8961750" y="4788161"/>
            <a:ext cx="615553" cy="32570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800" dirty="0"/>
              <a:t>・・・・・・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22B165F-A108-48C7-8B19-D2AEE495263F}"/>
              </a:ext>
            </a:extLst>
          </p:cNvPr>
          <p:cNvSpPr txBox="1"/>
          <p:nvPr/>
        </p:nvSpPr>
        <p:spPr>
          <a:xfrm>
            <a:off x="6897376" y="8817884"/>
            <a:ext cx="474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運動をする。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AC44366-A8B3-485D-8DDF-3720F9B41FCA}"/>
              </a:ext>
            </a:extLst>
          </p:cNvPr>
          <p:cNvSpPr txBox="1"/>
          <p:nvPr/>
        </p:nvSpPr>
        <p:spPr>
          <a:xfrm>
            <a:off x="637763" y="2139325"/>
            <a:ext cx="6463450" cy="19389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tx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他クラスの生徒が作成した</a:t>
            </a:r>
            <a:endParaRPr kumimoji="1" lang="en-US" altLang="ja-JP" sz="400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実際のシート画像や、</a:t>
            </a:r>
            <a:endParaRPr kumimoji="1" lang="en-US" altLang="ja-JP" sz="400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400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教員の作成例を提示</a:t>
            </a:r>
          </a:p>
        </p:txBody>
      </p:sp>
    </p:spTree>
    <p:extLst>
      <p:ext uri="{BB962C8B-B14F-4D97-AF65-F5344CB8AC3E}">
        <p14:creationId xmlns:p14="http://schemas.microsoft.com/office/powerpoint/2010/main" val="1283134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CD0B32B-8D4C-4FDD-9BEA-33769AC2024A}"/>
              </a:ext>
            </a:extLst>
          </p:cNvPr>
          <p:cNvSpPr/>
          <p:nvPr/>
        </p:nvSpPr>
        <p:spPr>
          <a:xfrm>
            <a:off x="385467" y="119291"/>
            <a:ext cx="7235742" cy="954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6B510E3-B640-46A6-BF8E-BEBE2798D14C}"/>
              </a:ext>
            </a:extLst>
          </p:cNvPr>
          <p:cNvSpPr txBox="1"/>
          <p:nvPr/>
        </p:nvSpPr>
        <p:spPr>
          <a:xfrm>
            <a:off x="587292" y="-329229"/>
            <a:ext cx="7086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4400" b="1" dirty="0">
              <a:solidFill>
                <a:schemeClr val="bg1"/>
              </a:solidFill>
            </a:endParaRPr>
          </a:p>
          <a:p>
            <a:r>
              <a:rPr kumimoji="1" lang="en-US" altLang="ja-JP" sz="4400" b="1" dirty="0"/>
              <a:t>※</a:t>
            </a:r>
            <a:r>
              <a:rPr kumimoji="1" lang="ja-JP" altLang="en-US" sz="4400" b="1" dirty="0"/>
              <a:t>発表をするときの注意点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868C30-9DC5-42AA-87B1-C13792D8BF2F}"/>
              </a:ext>
            </a:extLst>
          </p:cNvPr>
          <p:cNvGrpSpPr/>
          <p:nvPr/>
        </p:nvGrpSpPr>
        <p:grpSpPr>
          <a:xfrm>
            <a:off x="132030" y="2486863"/>
            <a:ext cx="13574834" cy="1710492"/>
            <a:chOff x="132030" y="2486863"/>
            <a:chExt cx="13574834" cy="1710492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FB4FBD80-E749-49B8-9BA9-71DD8CF12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30" y="2486864"/>
              <a:ext cx="2724853" cy="1682008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A3C27E29-6584-4242-9E78-32011979F2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204" y="2486864"/>
              <a:ext cx="2724853" cy="1682008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EF4FD115-6EA9-4817-93B7-69FB810F8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6738" y="2486863"/>
              <a:ext cx="2712075" cy="1682008"/>
            </a:xfrm>
            <a:prstGeom prst="rect">
              <a:avLst/>
            </a:prstGeom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F1B29197-FB5B-4AEE-B426-8CBA7E8673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8813" y="2486863"/>
              <a:ext cx="2724853" cy="1710492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D8F27801-DB0B-490F-A80E-80CB037D4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30888" y="2491501"/>
              <a:ext cx="2675976" cy="1705854"/>
            </a:xfrm>
            <a:prstGeom prst="rect">
              <a:avLst/>
            </a:prstGeom>
          </p:spPr>
        </p:pic>
      </p:grpSp>
      <p:pic>
        <p:nvPicPr>
          <p:cNvPr id="19" name="図 18">
            <a:extLst>
              <a:ext uri="{FF2B5EF4-FFF2-40B4-BE49-F238E27FC236}">
                <a16:creationId xmlns:a16="http://schemas.microsoft.com/office/drawing/2014/main" id="{D93EBCDF-668B-4870-B19D-E6146A32156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3" r="22168"/>
          <a:stretch/>
        </p:blipFill>
        <p:spPr>
          <a:xfrm>
            <a:off x="9342441" y="138184"/>
            <a:ext cx="2906350" cy="2095640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64ECF73-312C-42AA-A282-0E81893A2CD0}"/>
              </a:ext>
            </a:extLst>
          </p:cNvPr>
          <p:cNvSpPr/>
          <p:nvPr/>
        </p:nvSpPr>
        <p:spPr>
          <a:xfrm>
            <a:off x="8318813" y="2374204"/>
            <a:ext cx="2749855" cy="2030909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9DFD9DF-7832-419A-A5EA-6FB85EEEAB88}"/>
              </a:ext>
            </a:extLst>
          </p:cNvPr>
          <p:cNvGrpSpPr/>
          <p:nvPr/>
        </p:nvGrpSpPr>
        <p:grpSpPr>
          <a:xfrm>
            <a:off x="1494456" y="5738657"/>
            <a:ext cx="11050938" cy="3745092"/>
            <a:chOff x="1494456" y="5738657"/>
            <a:chExt cx="11050938" cy="3745092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49F4FE6D-0F55-4398-83E9-587AAE23F02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4456" y="5738657"/>
              <a:ext cx="5017765" cy="3687941"/>
            </a:xfrm>
            <a:prstGeom prst="rect">
              <a:avLst/>
            </a:prstGeom>
          </p:spPr>
        </p:pic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1797D916-83B3-4DBC-AFAE-E241F11A65D4}"/>
                </a:ext>
              </a:extLst>
            </p:cNvPr>
            <p:cNvSpPr/>
            <p:nvPr/>
          </p:nvSpPr>
          <p:spPr>
            <a:xfrm>
              <a:off x="7527629" y="5738657"/>
              <a:ext cx="5017765" cy="368794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E2A51C44-52A3-4BDB-8689-998F3F4A26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7885" y="6052039"/>
              <a:ext cx="3431710" cy="3431710"/>
            </a:xfrm>
            <a:prstGeom prst="rect">
              <a:avLst/>
            </a:prstGeom>
          </p:spPr>
        </p:pic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82BAAB0-D81A-44B9-A527-45B3075B8568}"/>
              </a:ext>
            </a:extLst>
          </p:cNvPr>
          <p:cNvGrpSpPr/>
          <p:nvPr/>
        </p:nvGrpSpPr>
        <p:grpSpPr>
          <a:xfrm>
            <a:off x="5018582" y="5839107"/>
            <a:ext cx="7755669" cy="1567961"/>
            <a:chOff x="5018582" y="5839107"/>
            <a:chExt cx="7755669" cy="1567961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E64732E7-A649-48A8-A137-1CD2B41B9BD2}"/>
                </a:ext>
              </a:extLst>
            </p:cNvPr>
            <p:cNvSpPr/>
            <p:nvPr/>
          </p:nvSpPr>
          <p:spPr>
            <a:xfrm>
              <a:off x="5018582" y="5880169"/>
              <a:ext cx="1334229" cy="1176493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乗算記号 28">
              <a:extLst>
                <a:ext uri="{FF2B5EF4-FFF2-40B4-BE49-F238E27FC236}">
                  <a16:creationId xmlns:a16="http://schemas.microsoft.com/office/drawing/2014/main" id="{C572BE35-924C-4B42-BC08-22670EF38CF7}"/>
                </a:ext>
              </a:extLst>
            </p:cNvPr>
            <p:cNvSpPr/>
            <p:nvPr/>
          </p:nvSpPr>
          <p:spPr>
            <a:xfrm>
              <a:off x="10945451" y="5839107"/>
              <a:ext cx="1828800" cy="1567961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111157-D064-4C07-84C1-8968AC239651}"/>
              </a:ext>
            </a:extLst>
          </p:cNvPr>
          <p:cNvSpPr txBox="1"/>
          <p:nvPr/>
        </p:nvSpPr>
        <p:spPr>
          <a:xfrm>
            <a:off x="1106687" y="93610"/>
            <a:ext cx="1465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はっぴょう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3C5923-2313-449F-9804-374A13153AC6}"/>
              </a:ext>
            </a:extLst>
          </p:cNvPr>
          <p:cNvSpPr txBox="1"/>
          <p:nvPr/>
        </p:nvSpPr>
        <p:spPr>
          <a:xfrm>
            <a:off x="5693474" y="120575"/>
            <a:ext cx="1817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ちゅういてん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6CBD6A1-C05B-464F-B9E1-6D20F4CD437C}"/>
              </a:ext>
            </a:extLst>
          </p:cNvPr>
          <p:cNvGrpSpPr/>
          <p:nvPr/>
        </p:nvGrpSpPr>
        <p:grpSpPr>
          <a:xfrm>
            <a:off x="590550" y="1320486"/>
            <a:ext cx="3581400" cy="1049155"/>
            <a:chOff x="590550" y="1320486"/>
            <a:chExt cx="3581400" cy="1049155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32393F42-6A4F-40C6-B4CC-4F1F7F979E33}"/>
                </a:ext>
              </a:extLst>
            </p:cNvPr>
            <p:cNvSpPr txBox="1"/>
            <p:nvPr/>
          </p:nvSpPr>
          <p:spPr>
            <a:xfrm>
              <a:off x="590550" y="1600200"/>
              <a:ext cx="3581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400" b="1" dirty="0">
                  <a:solidFill>
                    <a:schemeClr val="bg1"/>
                  </a:solidFill>
                </a:rPr>
                <a:t>①声の大きさ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E97CB1D4-23B6-4793-B591-A7522A973831}"/>
                </a:ext>
              </a:extLst>
            </p:cNvPr>
            <p:cNvSpPr txBox="1"/>
            <p:nvPr/>
          </p:nvSpPr>
          <p:spPr>
            <a:xfrm>
              <a:off x="1106687" y="1340105"/>
              <a:ext cx="835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こえ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5C333F28-2FD7-4EAB-8B6C-B031E897B6E8}"/>
                </a:ext>
              </a:extLst>
            </p:cNvPr>
            <p:cNvSpPr txBox="1"/>
            <p:nvPr/>
          </p:nvSpPr>
          <p:spPr>
            <a:xfrm>
              <a:off x="2266189" y="1320486"/>
              <a:ext cx="835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おお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1D926902-924C-48EC-B37F-BE0560DD2E2E}"/>
              </a:ext>
            </a:extLst>
          </p:cNvPr>
          <p:cNvGrpSpPr/>
          <p:nvPr/>
        </p:nvGrpSpPr>
        <p:grpSpPr>
          <a:xfrm>
            <a:off x="587292" y="4498521"/>
            <a:ext cx="5017765" cy="1052870"/>
            <a:chOff x="587292" y="4498521"/>
            <a:chExt cx="5017765" cy="1052870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00FD8041-FE42-4FEF-B205-02AAE8162846}"/>
                </a:ext>
              </a:extLst>
            </p:cNvPr>
            <p:cNvSpPr txBox="1"/>
            <p:nvPr/>
          </p:nvSpPr>
          <p:spPr>
            <a:xfrm>
              <a:off x="587292" y="4781950"/>
              <a:ext cx="501776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400" b="1" dirty="0">
                  <a:solidFill>
                    <a:schemeClr val="bg1"/>
                  </a:solidFill>
                </a:rPr>
                <a:t>②聞く姿勢・態度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A907655-C0DD-4122-A30A-5DA268017475}"/>
                </a:ext>
              </a:extLst>
            </p:cNvPr>
            <p:cNvSpPr txBox="1"/>
            <p:nvPr/>
          </p:nvSpPr>
          <p:spPr>
            <a:xfrm>
              <a:off x="1300571" y="4498521"/>
              <a:ext cx="3877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き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7A5E7DF4-AA9D-47EC-AE91-FE73F26500A0}"/>
                </a:ext>
              </a:extLst>
            </p:cNvPr>
            <p:cNvSpPr txBox="1"/>
            <p:nvPr/>
          </p:nvSpPr>
          <p:spPr>
            <a:xfrm>
              <a:off x="2381250" y="4498521"/>
              <a:ext cx="12763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しせい</a:t>
              </a: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F1B2AEFC-9217-4C88-825D-3D366A4B9836}"/>
                </a:ext>
              </a:extLst>
            </p:cNvPr>
            <p:cNvSpPr txBox="1"/>
            <p:nvPr/>
          </p:nvSpPr>
          <p:spPr>
            <a:xfrm>
              <a:off x="4092524" y="4498521"/>
              <a:ext cx="12763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たいど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912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1357DC4-46F2-43B4-8622-CE4BD51139BA}"/>
              </a:ext>
            </a:extLst>
          </p:cNvPr>
          <p:cNvSpPr/>
          <p:nvPr/>
        </p:nvSpPr>
        <p:spPr>
          <a:xfrm>
            <a:off x="1409699" y="216419"/>
            <a:ext cx="10894812" cy="10695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6B510E3-B640-46A6-BF8E-BEBE2798D14C}"/>
              </a:ext>
            </a:extLst>
          </p:cNvPr>
          <p:cNvSpPr txBox="1"/>
          <p:nvPr/>
        </p:nvSpPr>
        <p:spPr>
          <a:xfrm>
            <a:off x="2477393" y="495985"/>
            <a:ext cx="90850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dirty="0"/>
              <a:t>※</a:t>
            </a:r>
            <a:r>
              <a:rPr kumimoji="1" lang="ja-JP" altLang="en-US" sz="4400" b="1" dirty="0"/>
              <a:t>「一言アドバイス」のポイント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381142-2B22-41E7-AEDA-6C6B134FD87D}"/>
              </a:ext>
            </a:extLst>
          </p:cNvPr>
          <p:cNvSpPr txBox="1"/>
          <p:nvPr/>
        </p:nvSpPr>
        <p:spPr>
          <a:xfrm>
            <a:off x="3732866" y="198299"/>
            <a:ext cx="1255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ひとこと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BEFBAABB-34C3-4BC7-8A0A-A5C6361C40BF}"/>
              </a:ext>
            </a:extLst>
          </p:cNvPr>
          <p:cNvGrpSpPr/>
          <p:nvPr/>
        </p:nvGrpSpPr>
        <p:grpSpPr>
          <a:xfrm>
            <a:off x="2233390" y="1904132"/>
            <a:ext cx="6713576" cy="812528"/>
            <a:chOff x="516564" y="1907620"/>
            <a:chExt cx="6713576" cy="812528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320F65B4-6C61-4CB3-82F9-FD850D0C1ABD}"/>
                </a:ext>
              </a:extLst>
            </p:cNvPr>
            <p:cNvSpPr txBox="1"/>
            <p:nvPr/>
          </p:nvSpPr>
          <p:spPr>
            <a:xfrm>
              <a:off x="516564" y="2135373"/>
              <a:ext cx="67135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bg1"/>
                  </a:solidFill>
                </a:rPr>
                <a:t>●「自分だったらどうするか？」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5246528A-2647-49FF-BBC8-A7A19C15665C}"/>
                </a:ext>
              </a:extLst>
            </p:cNvPr>
            <p:cNvSpPr txBox="1"/>
            <p:nvPr/>
          </p:nvSpPr>
          <p:spPr>
            <a:xfrm>
              <a:off x="1384166" y="1907620"/>
              <a:ext cx="10932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じぶん</a:t>
              </a: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8490DE54-22A2-4795-9B6D-623B5DF4D5C2}"/>
              </a:ext>
            </a:extLst>
          </p:cNvPr>
          <p:cNvGrpSpPr/>
          <p:nvPr/>
        </p:nvGrpSpPr>
        <p:grpSpPr>
          <a:xfrm>
            <a:off x="2233390" y="5743392"/>
            <a:ext cx="7223938" cy="862541"/>
            <a:chOff x="516564" y="5269484"/>
            <a:chExt cx="7223938" cy="862541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5F5B699A-DEFF-4DEA-AF97-3F7508895378}"/>
                </a:ext>
              </a:extLst>
            </p:cNvPr>
            <p:cNvSpPr txBox="1"/>
            <p:nvPr/>
          </p:nvSpPr>
          <p:spPr>
            <a:xfrm>
              <a:off x="516564" y="5547250"/>
              <a:ext cx="72239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bg1"/>
                  </a:solidFill>
                </a:rPr>
                <a:t>●「自分はいつもどうしているか？」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7E65524F-89E0-4303-9B4B-B35B98394F3E}"/>
                </a:ext>
              </a:extLst>
            </p:cNvPr>
            <p:cNvSpPr txBox="1"/>
            <p:nvPr/>
          </p:nvSpPr>
          <p:spPr>
            <a:xfrm>
              <a:off x="1384165" y="5269484"/>
              <a:ext cx="10932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じぶん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C3D9F7A-D54B-488C-B552-88F5AA1CBF8F}"/>
              </a:ext>
            </a:extLst>
          </p:cNvPr>
          <p:cNvGrpSpPr/>
          <p:nvPr/>
        </p:nvGrpSpPr>
        <p:grpSpPr>
          <a:xfrm>
            <a:off x="2761253" y="2997914"/>
            <a:ext cx="8937773" cy="1220830"/>
            <a:chOff x="2130277" y="2856595"/>
            <a:chExt cx="8937773" cy="1220830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907A4B97-1172-41E5-8CD5-816E2A2ED8EF}"/>
                </a:ext>
              </a:extLst>
            </p:cNvPr>
            <p:cNvSpPr txBox="1"/>
            <p:nvPr/>
          </p:nvSpPr>
          <p:spPr>
            <a:xfrm>
              <a:off x="2130277" y="3061762"/>
              <a:ext cx="89377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6000" b="1" dirty="0">
                  <a:solidFill>
                    <a:schemeClr val="bg1"/>
                  </a:solidFill>
                </a:rPr>
                <a:t>自分に置きかえて考える。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37DE12E-4C35-4D69-81B7-F235F4E004AD}"/>
                </a:ext>
              </a:extLst>
            </p:cNvPr>
            <p:cNvSpPr txBox="1"/>
            <p:nvPr/>
          </p:nvSpPr>
          <p:spPr>
            <a:xfrm>
              <a:off x="2477392" y="2856595"/>
              <a:ext cx="10932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49C5C347-527D-486D-B2D8-E8596260B3C7}"/>
                </a:ext>
              </a:extLst>
            </p:cNvPr>
            <p:cNvSpPr txBox="1"/>
            <p:nvPr/>
          </p:nvSpPr>
          <p:spPr>
            <a:xfrm>
              <a:off x="4751817" y="2856595"/>
              <a:ext cx="10932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お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421AFFBB-7F65-49DD-91AA-3E12D8623EB4}"/>
                </a:ext>
              </a:extLst>
            </p:cNvPr>
            <p:cNvSpPr txBox="1"/>
            <p:nvPr/>
          </p:nvSpPr>
          <p:spPr>
            <a:xfrm>
              <a:off x="8249679" y="2877096"/>
              <a:ext cx="10932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かんが</a:t>
              </a: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F1815823-0C8A-419F-9078-F5589BD2B426}"/>
              </a:ext>
            </a:extLst>
          </p:cNvPr>
          <p:cNvGrpSpPr/>
          <p:nvPr/>
        </p:nvGrpSpPr>
        <p:grpSpPr>
          <a:xfrm>
            <a:off x="2741536" y="6797189"/>
            <a:ext cx="8556773" cy="1245452"/>
            <a:chOff x="2130277" y="6356398"/>
            <a:chExt cx="8556773" cy="1245452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6A5D4CD-9C80-4FBD-BADB-4D883E9F760A}"/>
                </a:ext>
              </a:extLst>
            </p:cNvPr>
            <p:cNvSpPr txBox="1"/>
            <p:nvPr/>
          </p:nvSpPr>
          <p:spPr>
            <a:xfrm>
              <a:off x="2130277" y="6586187"/>
              <a:ext cx="85567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6000" b="1" dirty="0">
                  <a:solidFill>
                    <a:schemeClr val="bg1"/>
                  </a:solidFill>
                </a:rPr>
                <a:t>自分の経験から考える。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21272C3-5842-4B1F-935F-F1E727542664}"/>
                </a:ext>
              </a:extLst>
            </p:cNvPr>
            <p:cNvSpPr txBox="1"/>
            <p:nvPr/>
          </p:nvSpPr>
          <p:spPr>
            <a:xfrm>
              <a:off x="2477392" y="6394065"/>
              <a:ext cx="10932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9933D5C2-4B35-44BB-B274-9C7692BF8D78}"/>
                </a:ext>
              </a:extLst>
            </p:cNvPr>
            <p:cNvSpPr txBox="1"/>
            <p:nvPr/>
          </p:nvSpPr>
          <p:spPr>
            <a:xfrm>
              <a:off x="4751817" y="6356398"/>
              <a:ext cx="1427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けいけん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4C12BA4A-CDEE-4AA6-B218-8528C25B0DD0}"/>
                </a:ext>
              </a:extLst>
            </p:cNvPr>
            <p:cNvSpPr txBox="1"/>
            <p:nvPr/>
          </p:nvSpPr>
          <p:spPr>
            <a:xfrm>
              <a:off x="7532944" y="6401521"/>
              <a:ext cx="10932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</a:rPr>
                <a:t>かんが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999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1357DC4-46F2-43B4-8622-CE4BD51139BA}"/>
              </a:ext>
            </a:extLst>
          </p:cNvPr>
          <p:cNvSpPr/>
          <p:nvPr/>
        </p:nvSpPr>
        <p:spPr>
          <a:xfrm>
            <a:off x="1409699" y="216419"/>
            <a:ext cx="10894812" cy="10695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6B510E3-B640-46A6-BF8E-BEBE2798D14C}"/>
              </a:ext>
            </a:extLst>
          </p:cNvPr>
          <p:cNvSpPr txBox="1"/>
          <p:nvPr/>
        </p:nvSpPr>
        <p:spPr>
          <a:xfrm>
            <a:off x="1735339" y="631835"/>
            <a:ext cx="81695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dirty="0"/>
              <a:t>※</a:t>
            </a:r>
            <a:r>
              <a:rPr kumimoji="1" lang="ja-JP" altLang="en-US" sz="4400" b="1" dirty="0"/>
              <a:t>「一言アドバイス」のルール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43E07B0-BA1F-4967-BACD-D93CFF05BA57}"/>
              </a:ext>
            </a:extLst>
          </p:cNvPr>
          <p:cNvGrpSpPr/>
          <p:nvPr/>
        </p:nvGrpSpPr>
        <p:grpSpPr>
          <a:xfrm>
            <a:off x="-609600" y="1563517"/>
            <a:ext cx="15735300" cy="7253436"/>
            <a:chOff x="-609600" y="1563517"/>
            <a:chExt cx="15735300" cy="725343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A501F748-DBBF-4E1D-B55B-F12A1CA340EC}"/>
                </a:ext>
              </a:extLst>
            </p:cNvPr>
            <p:cNvSpPr txBox="1"/>
            <p:nvPr/>
          </p:nvSpPr>
          <p:spPr>
            <a:xfrm>
              <a:off x="1409699" y="1563517"/>
              <a:ext cx="11220450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600" b="1" dirty="0">
                  <a:solidFill>
                    <a:schemeClr val="bg1"/>
                  </a:solidFill>
                </a:rPr>
                <a:t>ＮＧワード</a:t>
              </a: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930DB0BF-EC21-425E-9028-7BD6DFF24B3D}"/>
                </a:ext>
              </a:extLst>
            </p:cNvPr>
            <p:cNvSpPr txBox="1"/>
            <p:nvPr/>
          </p:nvSpPr>
          <p:spPr>
            <a:xfrm>
              <a:off x="-609600" y="4308026"/>
              <a:ext cx="15735300" cy="45089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700" b="1" dirty="0">
                  <a:solidFill>
                    <a:schemeClr val="bg1"/>
                  </a:solidFill>
                </a:rPr>
                <a:t>「ダメ」</a:t>
              </a: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381142-2B22-41E7-AEDA-6C6B134FD87D}"/>
              </a:ext>
            </a:extLst>
          </p:cNvPr>
          <p:cNvSpPr txBox="1"/>
          <p:nvPr/>
        </p:nvSpPr>
        <p:spPr>
          <a:xfrm>
            <a:off x="2840237" y="382965"/>
            <a:ext cx="1255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ひとこと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0AE1F8F0-30ED-4E3F-BFDC-96E6FF660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3404" y="47085"/>
            <a:ext cx="2011107" cy="123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59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A7C8002-C303-4A15-AC87-C0F1E80340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2655" y="0"/>
            <a:ext cx="14580395" cy="972026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7619E94-3259-4936-AAA1-56248319224C}"/>
              </a:ext>
            </a:extLst>
          </p:cNvPr>
          <p:cNvSpPr txBox="1"/>
          <p:nvPr/>
        </p:nvSpPr>
        <p:spPr>
          <a:xfrm>
            <a:off x="0" y="2177416"/>
            <a:ext cx="4819650" cy="1754326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  <a:effectLst>
            <a:outerShdw blurRad="330200" dist="381000" dir="3540000" sx="102000" sy="102000" algn="tl" rotWithShape="0">
              <a:prstClr val="black">
                <a:alpha val="63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kumimoji="1" lang="en-US" altLang="ja-JP" sz="5400" b="1" dirty="0">
              <a:solidFill>
                <a:schemeClr val="bg1"/>
              </a:solidFill>
            </a:endParaRPr>
          </a:p>
          <a:p>
            <a:r>
              <a:rPr kumimoji="1" lang="ja-JP" altLang="en-US" sz="5400" b="1" dirty="0">
                <a:solidFill>
                  <a:schemeClr val="bg1"/>
                </a:solidFill>
              </a:rPr>
              <a:t>今日の めあて</a:t>
            </a:r>
            <a:endParaRPr kumimoji="1" lang="en-US" altLang="ja-JP" sz="5400" b="1" dirty="0">
              <a:solidFill>
                <a:schemeClr val="bg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6825FC-D200-4646-A81C-E92D3F9FE105}"/>
              </a:ext>
            </a:extLst>
          </p:cNvPr>
          <p:cNvSpPr txBox="1"/>
          <p:nvPr/>
        </p:nvSpPr>
        <p:spPr>
          <a:xfrm>
            <a:off x="182763" y="2654469"/>
            <a:ext cx="1055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</a:rPr>
              <a:t>きょう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275E9BD-1EF1-480C-B10C-AC6C679463E9}"/>
              </a:ext>
            </a:extLst>
          </p:cNvPr>
          <p:cNvGrpSpPr/>
          <p:nvPr/>
        </p:nvGrpSpPr>
        <p:grpSpPr>
          <a:xfrm>
            <a:off x="0" y="4548456"/>
            <a:ext cx="13792200" cy="1446550"/>
            <a:chOff x="0" y="4548456"/>
            <a:chExt cx="13792200" cy="1446550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8C67C17-3D87-43A3-B867-835F5617BE6C}"/>
                </a:ext>
              </a:extLst>
            </p:cNvPr>
            <p:cNvSpPr txBox="1"/>
            <p:nvPr/>
          </p:nvSpPr>
          <p:spPr>
            <a:xfrm>
              <a:off x="0" y="4548456"/>
              <a:ext cx="13792200" cy="1446550"/>
            </a:xfrm>
            <a:prstGeom prst="rect">
              <a:avLst/>
            </a:prstGeom>
            <a:solidFill>
              <a:srgbClr val="002060"/>
            </a:solidFill>
            <a:ln w="38100">
              <a:solidFill>
                <a:schemeClr val="bg1"/>
              </a:solidFill>
            </a:ln>
            <a:effectLst>
              <a:outerShdw blurRad="330200" dist="381000" dir="3540000" sx="102000" sy="102000" algn="tl" rotWithShape="0">
                <a:prstClr val="black">
                  <a:alpha val="63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endParaRPr lang="en-US" altLang="ja-JP" sz="4400" b="1" i="0" u="none" strike="noStrike" baseline="0" dirty="0">
                <a:solidFill>
                  <a:schemeClr val="bg1"/>
                </a:solidFill>
                <a:latin typeface="+mn-ea"/>
              </a:endParaRPr>
            </a:p>
            <a:p>
              <a:r>
                <a:rPr lang="ja-JP" altLang="en-US" sz="4400" b="1" i="0" u="none" strike="noStrike" baseline="0" dirty="0">
                  <a:solidFill>
                    <a:schemeClr val="bg1"/>
                  </a:solidFill>
                  <a:latin typeface="+mn-ea"/>
                </a:rPr>
                <a:t>社会人１日目にどんな自分になっていたいか考えよう。</a:t>
              </a:r>
              <a:endParaRPr kumimoji="1" lang="en-US" altLang="ja-JP" sz="199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CCD0159C-415A-41BF-834B-755F38043ECF}"/>
                </a:ext>
              </a:extLst>
            </p:cNvPr>
            <p:cNvSpPr txBox="1"/>
            <p:nvPr/>
          </p:nvSpPr>
          <p:spPr>
            <a:xfrm>
              <a:off x="182763" y="4919662"/>
              <a:ext cx="41091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しゃかいじん　　　にちめ</a:t>
              </a: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47378F8B-E40B-4FE1-83A9-56931CCA4065}"/>
                </a:ext>
              </a:extLst>
            </p:cNvPr>
            <p:cNvSpPr txBox="1"/>
            <p:nvPr/>
          </p:nvSpPr>
          <p:spPr>
            <a:xfrm>
              <a:off x="5678687" y="4919662"/>
              <a:ext cx="10650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じぶん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968A110-AEC6-49AA-B224-BC33CF8FAEC3}"/>
                </a:ext>
              </a:extLst>
            </p:cNvPr>
            <p:cNvSpPr txBox="1"/>
            <p:nvPr/>
          </p:nvSpPr>
          <p:spPr>
            <a:xfrm>
              <a:off x="11050787" y="4950648"/>
              <a:ext cx="10650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chemeClr val="bg1"/>
                  </a:solidFill>
                </a:rPr>
                <a:t>かんが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5577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1191</TotalTime>
  <Words>460</Words>
  <Application>Microsoft Office PowerPoint</Application>
  <PresentationFormat>ユーザー設定</PresentationFormat>
  <Paragraphs>151</Paragraphs>
  <Slides>9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UD デジタル 教科書体 NK-B</vt:lpstr>
      <vt:lpstr>メイリオ</vt:lpstr>
      <vt:lpstr>游ゴシック</vt:lpstr>
      <vt:lpstr>Arial</vt:lpstr>
      <vt:lpstr>Calibri</vt:lpstr>
      <vt:lpstr>Calibri Light</vt:lpstr>
      <vt:lpstr>Office テーマ</vt:lpstr>
      <vt:lpstr>Document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m-kumada</dc:creator>
  <cp:lastModifiedBy>m-kumada</cp:lastModifiedBy>
  <cp:revision>154</cp:revision>
  <cp:lastPrinted>2020-08-31T04:46:30Z</cp:lastPrinted>
  <dcterms:created xsi:type="dcterms:W3CDTF">2020-06-25T05:15:06Z</dcterms:created>
  <dcterms:modified xsi:type="dcterms:W3CDTF">2021-02-18T01:53:49Z</dcterms:modified>
</cp:coreProperties>
</file>